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2"/>
    <p:restoredTop sz="94656"/>
  </p:normalViewPr>
  <p:slideViewPr>
    <p:cSldViewPr snapToGrid="0" snapToObjects="1" showGuides="1">
      <p:cViewPr varScale="1">
        <p:scale>
          <a:sx n="97" d="100"/>
          <a:sy n="97" d="100"/>
        </p:scale>
        <p:origin x="232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798" y="1828210"/>
            <a:ext cx="1127840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599" y="3583983"/>
            <a:ext cx="710825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26" y="2"/>
            <a:ext cx="12185774" cy="10832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6773" y="891057"/>
            <a:ext cx="5255227" cy="0"/>
          </a:xfrm>
          <a:prstGeom prst="line">
            <a:avLst/>
          </a:prstGeom>
          <a:ln w="457200" cmpd="sng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842410" y="639235"/>
            <a:ext cx="118288" cy="4958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UT-002-CTR-UT-wordmark-logo-DEVr1-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7" y="247547"/>
            <a:ext cx="6696253" cy="13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3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7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9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3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1C887-9A86-4A44-9B5C-FD45C48AB04F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FD526-72F9-E04D-974D-86738E92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11313763" cy="115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11313762" cy="465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730391" y="334426"/>
            <a:ext cx="9461609" cy="0"/>
          </a:xfrm>
          <a:prstGeom prst="line">
            <a:avLst/>
          </a:prstGeom>
          <a:ln w="76200" cmpd="sng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704959" y="185741"/>
            <a:ext cx="79958" cy="249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UT-002-CTR-UT-wordmark-logo-DEVr1-cmy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8" y="91413"/>
            <a:ext cx="2613573" cy="511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519683"/>
            <a:ext cx="12192000" cy="249803"/>
          </a:xfrm>
          <a:prstGeom prst="rect">
            <a:avLst/>
          </a:prstGeom>
          <a:solidFill>
            <a:srgbClr val="0089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144726" y="6482333"/>
            <a:ext cx="404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 dirty="0">
                <a:solidFill>
                  <a:schemeClr val="bg1"/>
                </a:solidFill>
                <a:latin typeface="Arial"/>
                <a:cs typeface="Arial"/>
              </a:rPr>
              <a:t>COLLABORATE. INNOVATE. EDUCATE.</a:t>
            </a:r>
          </a:p>
        </p:txBody>
      </p:sp>
    </p:spTree>
    <p:extLst>
      <p:ext uri="{BB962C8B-B14F-4D97-AF65-F5344CB8AC3E}">
        <p14:creationId xmlns:p14="http://schemas.microsoft.com/office/powerpoint/2010/main" val="15414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1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 Performance and Reliability Evaluation for Arterial Corridors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220279"/>
            <a:ext cx="9144000" cy="32865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Natalia Zuniga Garcia, M.Sc.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Randy B. Machemehl, Ph.D.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Natalia Ruiz-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Heidi W. Ross, M.Sc.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Nadia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Florez-Morcote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M.Sc.</a:t>
            </a:r>
          </a:p>
          <a:p>
            <a:pPr marL="0" indent="0" algn="ctr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5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9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4E8E-0CFC-3644-BAEC-A12635E9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Metrics: Occupancy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8BF433-E039-AA45-BB52-90E1994DD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0"/>
          <a:stretch/>
        </p:blipFill>
        <p:spPr>
          <a:xfrm>
            <a:off x="7500126" y="1441256"/>
            <a:ext cx="4044684" cy="32377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72A8D1-BAA8-B94B-9AC8-B9572F3806B3}"/>
              </a:ext>
            </a:extLst>
          </p:cNvPr>
          <p:cNvGrpSpPr/>
          <p:nvPr/>
        </p:nvGrpSpPr>
        <p:grpSpPr>
          <a:xfrm>
            <a:off x="1298714" y="1278056"/>
            <a:ext cx="4974101" cy="1491254"/>
            <a:chOff x="0" y="1180993"/>
            <a:chExt cx="4974101" cy="149125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CCB369-0AAE-A14C-81F7-36CFF332E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379" y="1608097"/>
              <a:ext cx="1207008" cy="106415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0A18E13-4937-F740-9A59-C662E043195E}"/>
                </a:ext>
              </a:extLst>
            </p:cNvPr>
            <p:cNvGrpSpPr/>
            <p:nvPr/>
          </p:nvGrpSpPr>
          <p:grpSpPr>
            <a:xfrm>
              <a:off x="0" y="1180993"/>
              <a:ext cx="4974101" cy="1482349"/>
              <a:chOff x="0" y="1180993"/>
              <a:chExt cx="4974101" cy="148234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74BE65D-1499-6B40-BAAF-A97C121BD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180993"/>
                <a:ext cx="3487213" cy="32000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1B0B7C8-AB5C-204C-95C0-6FB0C72AEF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09202" y="1827324"/>
                <a:ext cx="1664899" cy="37781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45F6B25-B0A3-B241-B2A5-66C6935D2B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67724" y="1555733"/>
                <a:ext cx="1776004" cy="1107609"/>
              </a:xfrm>
              <a:prstGeom prst="rect">
                <a:avLst/>
              </a:prstGeom>
            </p:spPr>
          </p:pic>
        </p:grpSp>
      </p:grpSp>
      <p:sp>
        <p:nvSpPr>
          <p:cNvPr id="29" name="Right Arrow 28">
            <a:extLst>
              <a:ext uri="{FF2B5EF4-FFF2-40B4-BE49-F238E27FC236}">
                <a16:creationId xmlns:a16="http://schemas.microsoft.com/office/drawing/2014/main" id="{C7044826-72E3-DE4A-8AC6-D3B7F3FEC387}"/>
              </a:ext>
            </a:extLst>
          </p:cNvPr>
          <p:cNvSpPr/>
          <p:nvPr/>
        </p:nvSpPr>
        <p:spPr>
          <a:xfrm rot="5400000">
            <a:off x="1511734" y="1963885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E87738-B1FE-8440-A438-BA3447EE6E94}"/>
              </a:ext>
            </a:extLst>
          </p:cNvPr>
          <p:cNvSpPr txBox="1"/>
          <p:nvPr/>
        </p:nvSpPr>
        <p:spPr>
          <a:xfrm>
            <a:off x="88720" y="1292313"/>
            <a:ext cx="314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Choose Analysis Type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C3C90DF3-E1A0-B349-9F70-5226CF33C3C6}"/>
              </a:ext>
            </a:extLst>
          </p:cNvPr>
          <p:cNvSpPr/>
          <p:nvPr/>
        </p:nvSpPr>
        <p:spPr>
          <a:xfrm rot="5400000">
            <a:off x="4226645" y="1446336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BCE2AF-214F-2D41-96FF-2005F7E98B4C}"/>
              </a:ext>
            </a:extLst>
          </p:cNvPr>
          <p:cNvSpPr txBox="1"/>
          <p:nvPr/>
        </p:nvSpPr>
        <p:spPr>
          <a:xfrm>
            <a:off x="4678515" y="1386226"/>
            <a:ext cx="265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Select Dates and Corridor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551298E-7F0A-FF49-8D23-586FA3BC42E2}"/>
              </a:ext>
            </a:extLst>
          </p:cNvPr>
          <p:cNvSpPr/>
          <p:nvPr/>
        </p:nvSpPr>
        <p:spPr>
          <a:xfrm rot="10800000">
            <a:off x="5574243" y="5180923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014289-9FD2-7241-AE55-E0EFB7993CB1}"/>
              </a:ext>
            </a:extLst>
          </p:cNvPr>
          <p:cNvSpPr txBox="1"/>
          <p:nvPr/>
        </p:nvSpPr>
        <p:spPr>
          <a:xfrm>
            <a:off x="5843483" y="5730198"/>
            <a:ext cx="404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Summarize Transit Occupancy by Hour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ACB1E4C6-5DF0-274A-95B1-A2979947EC3C}"/>
              </a:ext>
            </a:extLst>
          </p:cNvPr>
          <p:cNvSpPr/>
          <p:nvPr/>
        </p:nvSpPr>
        <p:spPr>
          <a:xfrm rot="16200000">
            <a:off x="9556300" y="3914579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590669-AC9B-3B48-86F9-CBA2ACC64618}"/>
              </a:ext>
            </a:extLst>
          </p:cNvPr>
          <p:cNvSpPr txBox="1"/>
          <p:nvPr/>
        </p:nvSpPr>
        <p:spPr>
          <a:xfrm>
            <a:off x="8116934" y="4653875"/>
            <a:ext cx="330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Visualize Transit Routes Serving Corridor for Analysis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A8C69A-06BF-FF42-85A1-C5FAC6FB2689}"/>
              </a:ext>
            </a:extLst>
          </p:cNvPr>
          <p:cNvGrpSpPr/>
          <p:nvPr/>
        </p:nvGrpSpPr>
        <p:grpSpPr>
          <a:xfrm>
            <a:off x="938014" y="2849323"/>
            <a:ext cx="4557901" cy="3666744"/>
            <a:chOff x="116379" y="2819495"/>
            <a:chExt cx="4557901" cy="366674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4AF0029-B623-6E43-BF87-EC2BEB7CB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90"/>
            <a:stretch/>
          </p:blipFill>
          <p:spPr>
            <a:xfrm>
              <a:off x="313052" y="2819495"/>
              <a:ext cx="4361228" cy="366674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0384FC-03A4-5544-834F-B43750197646}"/>
                </a:ext>
              </a:extLst>
            </p:cNvPr>
            <p:cNvSpPr txBox="1"/>
            <p:nvPr/>
          </p:nvSpPr>
          <p:spPr>
            <a:xfrm rot="16200000">
              <a:off x="-431527" y="4530905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Passengers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604B52B-ED67-A84F-998D-B34315928FC0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10/14</a:t>
            </a:r>
          </a:p>
        </p:txBody>
      </p:sp>
    </p:spTree>
    <p:extLst>
      <p:ext uri="{BB962C8B-B14F-4D97-AF65-F5344CB8AC3E}">
        <p14:creationId xmlns:p14="http://schemas.microsoft.com/office/powerpoint/2010/main" val="23292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6D25F-56C6-CB48-8FAC-D78F7829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102" y="1134073"/>
            <a:ext cx="4308041" cy="1494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B3482-FA69-F247-AB7A-4537F34E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Boardings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Alightings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92382-D411-8F41-9B5F-E3F60A9F2E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794" y="1406197"/>
            <a:ext cx="4061251" cy="3241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881CD-F983-684D-9146-4033D520AB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774" y="2655840"/>
            <a:ext cx="4823456" cy="3837035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B6637DD-1882-D241-8E17-F2FDA66B3631}"/>
              </a:ext>
            </a:extLst>
          </p:cNvPr>
          <p:cNvSpPr/>
          <p:nvPr/>
        </p:nvSpPr>
        <p:spPr>
          <a:xfrm rot="5400000">
            <a:off x="2359383" y="1411277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BE088-3273-9543-8FD8-053B92582A71}"/>
              </a:ext>
            </a:extLst>
          </p:cNvPr>
          <p:cNvSpPr txBox="1"/>
          <p:nvPr/>
        </p:nvSpPr>
        <p:spPr>
          <a:xfrm>
            <a:off x="76840" y="1910411"/>
            <a:ext cx="2971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Choose Analysis Type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DC2776D-CA07-8144-B6E4-C4F30BA377A6}"/>
              </a:ext>
            </a:extLst>
          </p:cNvPr>
          <p:cNvSpPr/>
          <p:nvPr/>
        </p:nvSpPr>
        <p:spPr>
          <a:xfrm rot="10800000">
            <a:off x="5794906" y="1697299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84DA7-27F2-5C41-ABD0-19B747539A24}"/>
              </a:ext>
            </a:extLst>
          </p:cNvPr>
          <p:cNvSpPr txBox="1"/>
          <p:nvPr/>
        </p:nvSpPr>
        <p:spPr>
          <a:xfrm>
            <a:off x="5207393" y="2232230"/>
            <a:ext cx="2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Select Dates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6531F4C-07F9-024F-9CC1-42EE02B8D643}"/>
              </a:ext>
            </a:extLst>
          </p:cNvPr>
          <p:cNvSpPr/>
          <p:nvPr/>
        </p:nvSpPr>
        <p:spPr>
          <a:xfrm rot="10800000">
            <a:off x="5954750" y="5111816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DEEDB-027E-D845-87D1-0B6B94F4A05F}"/>
              </a:ext>
            </a:extLst>
          </p:cNvPr>
          <p:cNvSpPr txBox="1"/>
          <p:nvPr/>
        </p:nvSpPr>
        <p:spPr>
          <a:xfrm>
            <a:off x="6527923" y="5166400"/>
            <a:ext cx="399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Summarize Passenger Counts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 normalized by number of stops)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4D73D1E-5B21-734A-BC2F-87DA606EB9D2}"/>
              </a:ext>
            </a:extLst>
          </p:cNvPr>
          <p:cNvSpPr/>
          <p:nvPr/>
        </p:nvSpPr>
        <p:spPr>
          <a:xfrm rot="13213035">
            <a:off x="9689042" y="3484931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23ABE-70A6-184F-ADD8-09656AE4356C}"/>
              </a:ext>
            </a:extLst>
          </p:cNvPr>
          <p:cNvSpPr txBox="1"/>
          <p:nvPr/>
        </p:nvSpPr>
        <p:spPr>
          <a:xfrm>
            <a:off x="8838495" y="4201184"/>
            <a:ext cx="299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Visualize Transit Stops and Routes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EB49B-1FD9-7E41-B979-4BAC132ABCC2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11/14</a:t>
            </a:r>
          </a:p>
        </p:txBody>
      </p:sp>
    </p:spTree>
    <p:extLst>
      <p:ext uri="{BB962C8B-B14F-4D97-AF65-F5344CB8AC3E}">
        <p14:creationId xmlns:p14="http://schemas.microsoft.com/office/powerpoint/2010/main" val="39309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CB28CF-216D-7241-98D2-4ADD54675F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462" y="1690688"/>
            <a:ext cx="3968496" cy="3167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E425D-5869-964F-8FF8-19D2F300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522" y="1116153"/>
            <a:ext cx="4183811" cy="1431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0C6E33-1B75-D445-AD41-9B940EF36A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522" y="2608523"/>
            <a:ext cx="4633863" cy="3915955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926A6C5-B9BA-DF4F-8F80-06FB47F16F08}"/>
              </a:ext>
            </a:extLst>
          </p:cNvPr>
          <p:cNvSpPr/>
          <p:nvPr/>
        </p:nvSpPr>
        <p:spPr>
          <a:xfrm rot="5400000">
            <a:off x="2520284" y="1563953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B3C7A72-1BB3-2C4A-8AFC-3D13B359D289}"/>
              </a:ext>
            </a:extLst>
          </p:cNvPr>
          <p:cNvSpPr/>
          <p:nvPr/>
        </p:nvSpPr>
        <p:spPr>
          <a:xfrm rot="10800000">
            <a:off x="6033445" y="1712086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BAF1A-C9D1-2F41-BECB-38C08E648786}"/>
              </a:ext>
            </a:extLst>
          </p:cNvPr>
          <p:cNvSpPr txBox="1"/>
          <p:nvPr/>
        </p:nvSpPr>
        <p:spPr>
          <a:xfrm>
            <a:off x="5111656" y="1301279"/>
            <a:ext cx="2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Select Dates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5666734-6A68-4F44-96D2-3C462F10C3A6}"/>
              </a:ext>
            </a:extLst>
          </p:cNvPr>
          <p:cNvSpPr/>
          <p:nvPr/>
        </p:nvSpPr>
        <p:spPr>
          <a:xfrm rot="13044069">
            <a:off x="5836739" y="4053331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464DA-C2A5-7E4F-A2B6-87F4881599C3}"/>
              </a:ext>
            </a:extLst>
          </p:cNvPr>
          <p:cNvSpPr txBox="1"/>
          <p:nvPr/>
        </p:nvSpPr>
        <p:spPr>
          <a:xfrm>
            <a:off x="5367171" y="4958974"/>
            <a:ext cx="265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Visualize Dwell Time and Transit Information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C9C8189-2046-7B48-9128-38FA77BFD302}"/>
              </a:ext>
            </a:extLst>
          </p:cNvPr>
          <p:cNvSpPr/>
          <p:nvPr/>
        </p:nvSpPr>
        <p:spPr>
          <a:xfrm rot="18637181">
            <a:off x="6853925" y="4053331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D6882-E0F6-CE4F-BB67-7AB31B6E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Metrics: Dwell Time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35128-041E-D447-BFDF-129C84A30B9D}"/>
              </a:ext>
            </a:extLst>
          </p:cNvPr>
          <p:cNvSpPr txBox="1"/>
          <p:nvPr/>
        </p:nvSpPr>
        <p:spPr>
          <a:xfrm>
            <a:off x="56813" y="2043966"/>
            <a:ext cx="2971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Choose Analysis 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C965C-8DCD-B447-BFFC-3225B78FB167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12/14</a:t>
            </a:r>
          </a:p>
        </p:txBody>
      </p:sp>
    </p:spTree>
    <p:extLst>
      <p:ext uri="{BB962C8B-B14F-4D97-AF65-F5344CB8AC3E}">
        <p14:creationId xmlns:p14="http://schemas.microsoft.com/office/powerpoint/2010/main" val="8063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DF78-BBE2-7C40-BCB6-50DCDBF7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6006-178A-E743-B416-82414579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bus trajectory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AVL and APC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speed estimation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bus on-time performance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GTFS and APC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D4939-2725-5944-AC29-D9A5079BCE43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13/14</a:t>
            </a:r>
          </a:p>
        </p:txBody>
      </p:sp>
    </p:spTree>
    <p:extLst>
      <p:ext uri="{BB962C8B-B14F-4D97-AF65-F5344CB8AC3E}">
        <p14:creationId xmlns:p14="http://schemas.microsoft.com/office/powerpoint/2010/main" val="18703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6AD847BA-EAB7-8446-8065-9FA67E90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653868"/>
            <a:ext cx="7772400" cy="1362075"/>
          </a:xfrm>
        </p:spPr>
        <p:txBody>
          <a:bodyPr>
            <a:norm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65B29FC-6739-4E4B-8D92-5820A88B77BE}"/>
              </a:ext>
            </a:extLst>
          </p:cNvPr>
          <p:cNvSpPr txBox="1">
            <a:spLocks/>
          </p:cNvSpPr>
          <p:nvPr/>
        </p:nvSpPr>
        <p:spPr>
          <a:xfrm>
            <a:off x="722313" y="48376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or Comments?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nzuniga@utexas.edu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657F1-FDAC-E043-85A4-F003FB8E1687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14/14</a:t>
            </a:r>
          </a:p>
        </p:txBody>
      </p:sp>
    </p:spTree>
    <p:extLst>
      <p:ext uri="{BB962C8B-B14F-4D97-AF65-F5344CB8AC3E}">
        <p14:creationId xmlns:p14="http://schemas.microsoft.com/office/powerpoint/2010/main" val="107179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BF572-5471-2C47-B796-DC1959ED13AE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2/14</a:t>
            </a:r>
          </a:p>
        </p:txBody>
      </p:sp>
    </p:spTree>
    <p:extLst>
      <p:ext uri="{BB962C8B-B14F-4D97-AF65-F5344CB8AC3E}">
        <p14:creationId xmlns:p14="http://schemas.microsoft.com/office/powerpoint/2010/main" val="1983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5FDE-D79F-AC45-9EB6-F542E277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48A7-EFEE-4144-AD84-952D29E5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Development, design, and construct improvements along key Austin corridors that enhance mobility, safety, and connectivity for all users.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supported by identifiable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prioritize: 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congestion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level of service for all modes of travel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connectivity, and improved effectiveness of transit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749C69F-2CAB-B647-883F-6E7014190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7" t="11911" b="1097"/>
          <a:stretch/>
        </p:blipFill>
        <p:spPr>
          <a:xfrm>
            <a:off x="7215999" y="1273428"/>
            <a:ext cx="4260383" cy="4311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8ED6A7-D8F1-4F4B-81F3-BA470E21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8" y="5584571"/>
            <a:ext cx="4260383" cy="923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FFEB51-A20C-7D43-9E07-96AADE10F28C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3/14</a:t>
            </a:r>
          </a:p>
        </p:txBody>
      </p:sp>
    </p:spTree>
    <p:extLst>
      <p:ext uri="{BB962C8B-B14F-4D97-AF65-F5344CB8AC3E}">
        <p14:creationId xmlns:p14="http://schemas.microsoft.com/office/powerpoint/2010/main" val="125345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0C21-6E7E-6C40-AF44-1E04921F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DD54E-8CC2-4743-9F8C-00810314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7269"/>
            <a:ext cx="5257800" cy="3009693"/>
          </a:xfrm>
        </p:spPr>
        <p:txBody>
          <a:bodyPr>
            <a:normAutofit/>
          </a:bodyPr>
          <a:lstStyle/>
          <a:p>
            <a:pPr marL="342900" lvl="1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current and future data sources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back office system architecture capable of ingesting data from multiple sources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tool that uses data from multiple sources to calculate key performance metrics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3FF0C7-FB1D-9A4C-B01F-FDE8859DB5EC}"/>
              </a:ext>
            </a:extLst>
          </p:cNvPr>
          <p:cNvSpPr txBox="1">
            <a:spLocks/>
          </p:cNvSpPr>
          <p:nvPr/>
        </p:nvSpPr>
        <p:spPr>
          <a:xfrm>
            <a:off x="838200" y="1238555"/>
            <a:ext cx="3098690" cy="106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Role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4EDEFC-275A-2544-A564-2B54378501B5}"/>
              </a:ext>
            </a:extLst>
          </p:cNvPr>
          <p:cNvSpPr txBox="1">
            <a:spLocks/>
          </p:cNvSpPr>
          <p:nvPr/>
        </p:nvSpPr>
        <p:spPr>
          <a:xfrm>
            <a:off x="838200" y="2306845"/>
            <a:ext cx="11049000" cy="565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performance metrics for bond corridor evaluation by practitioners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4D6D0C-9174-154D-BD7E-37D873CF3FE4}"/>
              </a:ext>
            </a:extLst>
          </p:cNvPr>
          <p:cNvGrpSpPr/>
          <p:nvPr/>
        </p:nvGrpSpPr>
        <p:grpSpPr>
          <a:xfrm>
            <a:off x="6624913" y="2938269"/>
            <a:ext cx="5419881" cy="3922695"/>
            <a:chOff x="3934722" y="2660667"/>
            <a:chExt cx="5419881" cy="39226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58A6E4-A2E0-284C-A81D-9A221CDF0AA9}"/>
                </a:ext>
              </a:extLst>
            </p:cNvPr>
            <p:cNvSpPr/>
            <p:nvPr/>
          </p:nvSpPr>
          <p:spPr>
            <a:xfrm>
              <a:off x="5398479" y="2701209"/>
              <a:ext cx="2549769" cy="727791"/>
            </a:xfrm>
            <a:prstGeom prst="rect">
              <a:avLst/>
            </a:pr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0743B5-4CB3-BA49-A238-EF3CD03E5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4722" y="3604435"/>
              <a:ext cx="5419881" cy="29789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D642A9-FBBF-B946-BCEB-8F82FC46A1A9}"/>
                </a:ext>
              </a:extLst>
            </p:cNvPr>
            <p:cNvGrpSpPr/>
            <p:nvPr/>
          </p:nvGrpSpPr>
          <p:grpSpPr>
            <a:xfrm>
              <a:off x="5538234" y="2660667"/>
              <a:ext cx="2383914" cy="841384"/>
              <a:chOff x="5711483" y="2482901"/>
              <a:chExt cx="2383914" cy="8413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02BB260-00AB-F049-8678-37FCFA48DB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77" b="74487" l="47841" r="58191">
                            <a14:foregroundMark x1="57910" y1="40991" x2="57910" y2="40991"/>
                          </a14:backgroundRemoval>
                        </a14:imgEffect>
                      </a14:imgLayer>
                    </a14:imgProps>
                  </a:ext>
                </a:extLst>
              </a:blip>
              <a:srcRect l="46547" r="40515" b="17237"/>
              <a:stretch/>
            </p:blipFill>
            <p:spPr>
              <a:xfrm>
                <a:off x="5711483" y="2501324"/>
                <a:ext cx="593424" cy="82296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2F3C5D2-5D2D-F64E-B225-7C1631E7D8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77" b="74487" l="84406" r="97010"/>
                        </a14:imgEffect>
                      </a14:imgLayer>
                    </a14:imgProps>
                  </a:ext>
                </a:extLst>
              </a:blip>
              <a:srcRect l="82831" r="1415" b="17237"/>
              <a:stretch/>
            </p:blipFill>
            <p:spPr>
              <a:xfrm>
                <a:off x="7372835" y="2482901"/>
                <a:ext cx="722562" cy="82296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02D1DA-5825-FA4E-BFFE-B91C62B61D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108" b="74324" l="59473" r="70020">
                            <a14:foregroundMark x1="59473" y1="40090" x2="59473" y2="40090"/>
                            <a14:foregroundMark x1="70020" y1="41441" x2="70020" y2="41441"/>
                          </a14:backgroundRemoval>
                        </a14:imgEffect>
                      </a14:imgLayer>
                    </a14:imgProps>
                  </a:ext>
                </a:extLst>
              </a:blip>
              <a:srcRect l="58764" r="28688" b="17237"/>
              <a:stretch/>
            </p:blipFill>
            <p:spPr>
              <a:xfrm>
                <a:off x="6262702" y="2501325"/>
                <a:ext cx="575502" cy="82296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17C4694-08CF-CD4A-B19A-8FF914CB1E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277" b="74487" l="72121" r="82309">
                            <a14:foregroundMark x1="82227" y1="43694" x2="82227" y2="43694"/>
                          </a14:backgroundRemoval>
                        </a14:imgEffect>
                      </a14:imgLayer>
                    </a14:imgProps>
                  </a:ext>
                </a:extLst>
              </a:blip>
              <a:srcRect l="70847" r="16417" b="17237"/>
              <a:stretch/>
            </p:blipFill>
            <p:spPr>
              <a:xfrm>
                <a:off x="6813923" y="2482901"/>
                <a:ext cx="584156" cy="822960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C7BA25-34E6-1741-A23B-852C381DAD9F}"/>
                </a:ext>
              </a:extLst>
            </p:cNvPr>
            <p:cNvCxnSpPr/>
            <p:nvPr/>
          </p:nvCxnSpPr>
          <p:spPr>
            <a:xfrm>
              <a:off x="6664955" y="3429000"/>
              <a:ext cx="0" cy="36048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04D4774-8B9E-214E-9142-721CF6AA9EF9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4/14</a:t>
            </a:r>
          </a:p>
        </p:txBody>
      </p:sp>
    </p:spTree>
    <p:extLst>
      <p:ext uri="{BB962C8B-B14F-4D97-AF65-F5344CB8AC3E}">
        <p14:creationId xmlns:p14="http://schemas.microsoft.com/office/powerpoint/2010/main" val="418475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2965-7165-F64E-B146-DB3C33AA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A9FF4-7F81-5C46-9DBB-2F030D27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076711"/>
            <a:ext cx="11376991" cy="843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an evaluation tool to provide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 performance and reliability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for arterial corridors in Austin, Texas.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281B0C-6D2D-4243-9083-A75A6D950CC8}"/>
              </a:ext>
            </a:extLst>
          </p:cNvPr>
          <p:cNvSpPr txBox="1">
            <a:spLocks/>
          </p:cNvSpPr>
          <p:nvPr/>
        </p:nvSpPr>
        <p:spPr>
          <a:xfrm>
            <a:off x="176450" y="4202265"/>
            <a:ext cx="3098690" cy="106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BB925A-ADF0-FF4A-8F16-9F897E89CCF1}"/>
              </a:ext>
            </a:extLst>
          </p:cNvPr>
          <p:cNvSpPr txBox="1">
            <a:spLocks/>
          </p:cNvSpPr>
          <p:nvPr/>
        </p:nvSpPr>
        <p:spPr>
          <a:xfrm>
            <a:off x="52885" y="2110277"/>
            <a:ext cx="3098690" cy="106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EB3A1C-89EA-8446-8BE0-B8D0E67C9490}"/>
              </a:ext>
            </a:extLst>
          </p:cNvPr>
          <p:cNvSpPr txBox="1">
            <a:spLocks/>
          </p:cNvSpPr>
          <p:nvPr/>
        </p:nvSpPr>
        <p:spPr>
          <a:xfrm>
            <a:off x="1372410" y="2459716"/>
            <a:ext cx="6586974" cy="1548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Digesting and understanding the large amount of complex data available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arterial corridors: the presence of different traffic control systems, multiple transit routes, and multimodal interaction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3D42A3-7EDE-6743-A056-CF3614DAF200}"/>
              </a:ext>
            </a:extLst>
          </p:cNvPr>
          <p:cNvSpPr txBox="1">
            <a:spLocks/>
          </p:cNvSpPr>
          <p:nvPr/>
        </p:nvSpPr>
        <p:spPr>
          <a:xfrm>
            <a:off x="117160" y="1422500"/>
            <a:ext cx="7842224" cy="106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 in ITS transit data-collection allow evaluation of multiple operational variables.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94A4F-CDCB-BF49-A176-903919A22CAF}"/>
              </a:ext>
            </a:extLst>
          </p:cNvPr>
          <p:cNvSpPr/>
          <p:nvPr/>
        </p:nvSpPr>
        <p:spPr>
          <a:xfrm>
            <a:off x="176449" y="4524065"/>
            <a:ext cx="11839095" cy="1548798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638E25-F9DB-7D41-8378-DF437E5EB492}"/>
              </a:ext>
            </a:extLst>
          </p:cNvPr>
          <p:cNvGrpSpPr/>
          <p:nvPr/>
        </p:nvGrpSpPr>
        <p:grpSpPr>
          <a:xfrm>
            <a:off x="8042087" y="192935"/>
            <a:ext cx="3560472" cy="4403202"/>
            <a:chOff x="5719602" y="192954"/>
            <a:chExt cx="3560472" cy="440320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6E5E4F-6957-5041-B83F-041BAF80334D}"/>
                </a:ext>
              </a:extLst>
            </p:cNvPr>
            <p:cNvCxnSpPr>
              <a:cxnSpLocks/>
            </p:cNvCxnSpPr>
            <p:nvPr/>
          </p:nvCxnSpPr>
          <p:spPr>
            <a:xfrm>
              <a:off x="7857309" y="935185"/>
              <a:ext cx="237332" cy="124486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F0D8D3-B345-5D4A-A03C-78D4FCB8F604}"/>
                </a:ext>
              </a:extLst>
            </p:cNvPr>
            <p:cNvSpPr/>
            <p:nvPr/>
          </p:nvSpPr>
          <p:spPr>
            <a:xfrm>
              <a:off x="6392391" y="1915675"/>
              <a:ext cx="2198077" cy="491190"/>
            </a:xfrm>
            <a:prstGeom prst="rect">
              <a:avLst/>
            </a:pr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8BB97A-A7F6-E14A-90DA-7716246774DC}"/>
                </a:ext>
              </a:extLst>
            </p:cNvPr>
            <p:cNvGrpSpPr/>
            <p:nvPr/>
          </p:nvGrpSpPr>
          <p:grpSpPr>
            <a:xfrm>
              <a:off x="6405696" y="1840643"/>
              <a:ext cx="2184772" cy="654954"/>
              <a:chOff x="5752470" y="2685012"/>
              <a:chExt cx="2184772" cy="65495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91EFBA-172D-2749-812B-2CF89E412F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77" b="74487" l="47841" r="58191">
                            <a14:foregroundMark x1="57910" y1="40991" x2="57910" y2="40991"/>
                          </a14:backgroundRemoval>
                        </a14:imgEffect>
                      </a14:imgLayer>
                    </a14:imgProps>
                  </a:ext>
                </a:extLst>
              </a:blip>
              <a:srcRect l="46547" r="40515" b="17237"/>
              <a:stretch/>
            </p:blipFill>
            <p:spPr>
              <a:xfrm>
                <a:off x="5752470" y="2685012"/>
                <a:ext cx="461552" cy="64008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BDE0868-016E-CB4C-A400-5A7C95D3E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77" b="74487" l="84406" r="97010"/>
                        </a14:imgEffect>
                      </a14:imgLayer>
                    </a14:imgProps>
                  </a:ext>
                </a:extLst>
              </a:blip>
              <a:srcRect l="82831" r="1415" b="17237"/>
              <a:stretch/>
            </p:blipFill>
            <p:spPr>
              <a:xfrm>
                <a:off x="7375250" y="2699886"/>
                <a:ext cx="561992" cy="64008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4F75DC1-F672-E242-A4B0-7DC8DEDFAA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108" b="74324" l="59473" r="70020">
                            <a14:foregroundMark x1="59473" y1="40090" x2="59473" y2="40090"/>
                            <a14:foregroundMark x1="70020" y1="41441" x2="70020" y2="41441"/>
                          </a14:backgroundRemoval>
                        </a14:imgEffect>
                      </a14:imgLayer>
                    </a14:imgProps>
                  </a:ext>
                </a:extLst>
              </a:blip>
              <a:srcRect l="58764" r="28688" b="17237"/>
              <a:stretch/>
            </p:blipFill>
            <p:spPr>
              <a:xfrm>
                <a:off x="6267150" y="2685012"/>
                <a:ext cx="447612" cy="64008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7709F2E-54F7-6D47-9CFD-924346FC9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277" b="74487" l="72121" r="82309">
                            <a14:foregroundMark x1="82227" y1="43694" x2="82227" y2="43694"/>
                          </a14:backgroundRemoval>
                        </a14:imgEffect>
                      </a14:imgLayer>
                    </a14:imgProps>
                  </a:ext>
                </a:extLst>
              </a:blip>
              <a:srcRect l="70847" r="16417" b="17237"/>
              <a:stretch/>
            </p:blipFill>
            <p:spPr>
              <a:xfrm>
                <a:off x="6838203" y="2685422"/>
                <a:ext cx="454344" cy="640080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F461FC-E554-5C4B-990E-7825CD555C7F}"/>
                </a:ext>
              </a:extLst>
            </p:cNvPr>
            <p:cNvCxnSpPr/>
            <p:nvPr/>
          </p:nvCxnSpPr>
          <p:spPr>
            <a:xfrm>
              <a:off x="7491430" y="2406865"/>
              <a:ext cx="0" cy="36048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6BE052-DF8E-314C-92E5-34229BA26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9602" y="2639215"/>
              <a:ext cx="3560472" cy="19569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8096F7-ED1B-E044-A85D-F3D4D1079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77" b="74487" l="84406" r="97010"/>
                      </a14:imgEffect>
                    </a14:imgLayer>
                  </a14:imgProps>
                </a:ext>
              </a:extLst>
            </a:blip>
            <a:srcRect l="82831" r="1415" b="17237"/>
            <a:stretch/>
          </p:blipFill>
          <p:spPr>
            <a:xfrm>
              <a:off x="7718601" y="192954"/>
              <a:ext cx="1308239" cy="1490017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CF9288-046E-AD4F-85F6-0F58262EE1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7906" y="907869"/>
              <a:ext cx="281145" cy="1251815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23A6AF-07C8-3648-86DA-C9B3655318B7}"/>
                </a:ext>
              </a:extLst>
            </p:cNvPr>
            <p:cNvSpPr/>
            <p:nvPr/>
          </p:nvSpPr>
          <p:spPr>
            <a:xfrm>
              <a:off x="7850777" y="470262"/>
              <a:ext cx="888274" cy="904700"/>
            </a:xfrm>
            <a:prstGeom prst="ellipse">
              <a:avLst/>
            </a:pr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7300E5F-0365-904E-8D23-0658E63BD5C6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5/14</a:t>
            </a:r>
          </a:p>
        </p:txBody>
      </p:sp>
    </p:spTree>
    <p:extLst>
      <p:ext uri="{BB962C8B-B14F-4D97-AF65-F5344CB8AC3E}">
        <p14:creationId xmlns:p14="http://schemas.microsoft.com/office/powerpoint/2010/main" val="133716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F988BF-13B5-494F-B56A-702892116643}"/>
              </a:ext>
            </a:extLst>
          </p:cNvPr>
          <p:cNvGrpSpPr/>
          <p:nvPr/>
        </p:nvGrpSpPr>
        <p:grpSpPr>
          <a:xfrm>
            <a:off x="4217505" y="742950"/>
            <a:ext cx="7162799" cy="5372099"/>
            <a:chOff x="1010448" y="1133723"/>
            <a:chExt cx="7162799" cy="53720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D149F2-98AC-7C4F-9C39-FC611ED77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0448" y="1133723"/>
              <a:ext cx="7162799" cy="53720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DC4C53-E52C-EB48-B803-F7C6CB1DF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78" b="1"/>
            <a:stretch/>
          </p:blipFill>
          <p:spPr>
            <a:xfrm>
              <a:off x="1010448" y="4611665"/>
              <a:ext cx="1802457" cy="189067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468810-9B05-4843-AB10-6FD6B88AA012}"/>
                </a:ext>
              </a:extLst>
            </p:cNvPr>
            <p:cNvGrpSpPr/>
            <p:nvPr/>
          </p:nvGrpSpPr>
          <p:grpSpPr>
            <a:xfrm>
              <a:off x="1017053" y="4775443"/>
              <a:ext cx="375920" cy="1727166"/>
              <a:chOff x="33491" y="1289298"/>
              <a:chExt cx="375920" cy="172716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167BA5-360A-BB4D-85EE-B0098855D15B}"/>
                  </a:ext>
                </a:extLst>
              </p:cNvPr>
              <p:cNvSpPr txBox="1"/>
              <p:nvPr/>
            </p:nvSpPr>
            <p:spPr>
              <a:xfrm>
                <a:off x="33491" y="1289298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0B792CB-D91A-F747-91D5-7E6836699042}"/>
                  </a:ext>
                </a:extLst>
              </p:cNvPr>
              <p:cNvSpPr txBox="1"/>
              <p:nvPr/>
            </p:nvSpPr>
            <p:spPr>
              <a:xfrm>
                <a:off x="33491" y="1475355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935A6F0-86D3-D449-9F93-E558ABBE627F}"/>
                  </a:ext>
                </a:extLst>
              </p:cNvPr>
              <p:cNvSpPr txBox="1"/>
              <p:nvPr/>
            </p:nvSpPr>
            <p:spPr>
              <a:xfrm>
                <a:off x="33491" y="165880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3A4AB1-312D-C946-A0A8-E73EDE76FF11}"/>
                  </a:ext>
                </a:extLst>
              </p:cNvPr>
              <p:cNvSpPr txBox="1"/>
              <p:nvPr/>
            </p:nvSpPr>
            <p:spPr>
              <a:xfrm>
                <a:off x="33491" y="1842262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526853-5BF3-1E42-830B-219474C9B9F8}"/>
                  </a:ext>
                </a:extLst>
              </p:cNvPr>
              <p:cNvSpPr txBox="1"/>
              <p:nvPr/>
            </p:nvSpPr>
            <p:spPr>
              <a:xfrm>
                <a:off x="33491" y="2015556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FF0B40-B71C-2A4B-851C-E8A28B636272}"/>
                  </a:ext>
                </a:extLst>
              </p:cNvPr>
              <p:cNvSpPr txBox="1"/>
              <p:nvPr/>
            </p:nvSpPr>
            <p:spPr>
              <a:xfrm>
                <a:off x="33491" y="2199136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515E77-D3A1-754E-8F55-2138BF77EF9C}"/>
                  </a:ext>
                </a:extLst>
              </p:cNvPr>
              <p:cNvSpPr txBox="1"/>
              <p:nvPr/>
            </p:nvSpPr>
            <p:spPr>
              <a:xfrm>
                <a:off x="33491" y="2372303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7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E5789D-400E-DF4D-AFDF-47BE1AAEE3A0}"/>
                  </a:ext>
                </a:extLst>
              </p:cNvPr>
              <p:cNvSpPr txBox="1"/>
              <p:nvPr/>
            </p:nvSpPr>
            <p:spPr>
              <a:xfrm>
                <a:off x="33491" y="2555883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8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D22441-FF22-8F43-AF5B-D50AEC143121}"/>
                  </a:ext>
                </a:extLst>
              </p:cNvPr>
              <p:cNvSpPr txBox="1"/>
              <p:nvPr/>
            </p:nvSpPr>
            <p:spPr>
              <a:xfrm>
                <a:off x="33491" y="2739465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9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5E736D9-8F67-3D41-A32F-921AB8DDB238}"/>
                </a:ext>
              </a:extLst>
            </p:cNvPr>
            <p:cNvGrpSpPr/>
            <p:nvPr/>
          </p:nvGrpSpPr>
          <p:grpSpPr>
            <a:xfrm>
              <a:off x="4561370" y="4145084"/>
              <a:ext cx="375920" cy="276999"/>
              <a:chOff x="821454" y="4772939"/>
              <a:chExt cx="375920" cy="27699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62E0A9-8E28-D44D-9EEE-D16C8DF62104}"/>
                  </a:ext>
                </a:extLst>
              </p:cNvPr>
              <p:cNvSpPr txBox="1"/>
              <p:nvPr/>
            </p:nvSpPr>
            <p:spPr>
              <a:xfrm>
                <a:off x="821454" y="477293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4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190FB1A-ABEF-DF4C-8594-8A833EE62E0A}"/>
                  </a:ext>
                </a:extLst>
              </p:cNvPr>
              <p:cNvSpPr/>
              <p:nvPr/>
            </p:nvSpPr>
            <p:spPr>
              <a:xfrm>
                <a:off x="831614" y="4783098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408DE5-CC3B-3447-8136-EC3567D39990}"/>
                </a:ext>
              </a:extLst>
            </p:cNvPr>
            <p:cNvGrpSpPr/>
            <p:nvPr/>
          </p:nvGrpSpPr>
          <p:grpSpPr>
            <a:xfrm>
              <a:off x="4927130" y="3171702"/>
              <a:ext cx="375920" cy="276999"/>
              <a:chOff x="821454" y="4412673"/>
              <a:chExt cx="375920" cy="27699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4F651A-AE86-C24B-B4E9-0A5DB7616F17}"/>
                  </a:ext>
                </a:extLst>
              </p:cNvPr>
              <p:cNvSpPr txBox="1"/>
              <p:nvPr/>
            </p:nvSpPr>
            <p:spPr>
              <a:xfrm>
                <a:off x="821454" y="4412673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1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887AA5C-29D6-0F42-8772-35EA3FE7F995}"/>
                  </a:ext>
                </a:extLst>
              </p:cNvPr>
              <p:cNvSpPr/>
              <p:nvPr/>
            </p:nvSpPr>
            <p:spPr>
              <a:xfrm>
                <a:off x="831614" y="4436872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9E37FB-E516-D94B-A770-71E5FDE1A3AD}"/>
                </a:ext>
              </a:extLst>
            </p:cNvPr>
            <p:cNvGrpSpPr/>
            <p:nvPr/>
          </p:nvGrpSpPr>
          <p:grpSpPr>
            <a:xfrm>
              <a:off x="4424210" y="3124887"/>
              <a:ext cx="375920" cy="276999"/>
              <a:chOff x="821454" y="4772939"/>
              <a:chExt cx="375920" cy="27699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BA907D-6D9F-164B-8569-8D378CEA9CD7}"/>
                  </a:ext>
                </a:extLst>
              </p:cNvPr>
              <p:cNvSpPr txBox="1"/>
              <p:nvPr/>
            </p:nvSpPr>
            <p:spPr>
              <a:xfrm>
                <a:off x="821454" y="477293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6F390D1-D4D4-054D-B780-3874BB85D026}"/>
                  </a:ext>
                </a:extLst>
              </p:cNvPr>
              <p:cNvSpPr/>
              <p:nvPr/>
            </p:nvSpPr>
            <p:spPr>
              <a:xfrm>
                <a:off x="831614" y="4783098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EE68BCD-7918-6644-BEAB-627A2A013ECB}"/>
                </a:ext>
              </a:extLst>
            </p:cNvPr>
            <p:cNvGrpSpPr/>
            <p:nvPr/>
          </p:nvGrpSpPr>
          <p:grpSpPr>
            <a:xfrm>
              <a:off x="4927130" y="2052873"/>
              <a:ext cx="375920" cy="276999"/>
              <a:chOff x="821454" y="4772939"/>
              <a:chExt cx="375920" cy="27699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4B257E-F085-AC4F-8754-975316CC9BB8}"/>
                  </a:ext>
                </a:extLst>
              </p:cNvPr>
              <p:cNvSpPr txBox="1"/>
              <p:nvPr/>
            </p:nvSpPr>
            <p:spPr>
              <a:xfrm>
                <a:off x="821454" y="477293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301F6D0-CCD6-1E4F-AE67-02DE335B00F6}"/>
                  </a:ext>
                </a:extLst>
              </p:cNvPr>
              <p:cNvSpPr/>
              <p:nvPr/>
            </p:nvSpPr>
            <p:spPr>
              <a:xfrm>
                <a:off x="831614" y="4783098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21B692-79CA-B840-B09C-8F490F80CB6B}"/>
                </a:ext>
              </a:extLst>
            </p:cNvPr>
            <p:cNvGrpSpPr/>
            <p:nvPr/>
          </p:nvGrpSpPr>
          <p:grpSpPr>
            <a:xfrm>
              <a:off x="2773210" y="4473166"/>
              <a:ext cx="375920" cy="276999"/>
              <a:chOff x="821454" y="4772939"/>
              <a:chExt cx="375920" cy="27699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11D5A9-B054-7042-9E53-933C1B617FA8}"/>
                  </a:ext>
                </a:extLst>
              </p:cNvPr>
              <p:cNvSpPr txBox="1"/>
              <p:nvPr/>
            </p:nvSpPr>
            <p:spPr>
              <a:xfrm>
                <a:off x="821454" y="477293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7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542939A-2618-F946-BFAF-7DFBFF11C1C8}"/>
                  </a:ext>
                </a:extLst>
              </p:cNvPr>
              <p:cNvSpPr/>
              <p:nvPr/>
            </p:nvSpPr>
            <p:spPr>
              <a:xfrm>
                <a:off x="831614" y="4783098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EA068F-7199-0C49-95A7-4C30937FB612}"/>
                </a:ext>
              </a:extLst>
            </p:cNvPr>
            <p:cNvGrpSpPr/>
            <p:nvPr/>
          </p:nvGrpSpPr>
          <p:grpSpPr>
            <a:xfrm>
              <a:off x="5438704" y="3267021"/>
              <a:ext cx="375920" cy="276999"/>
              <a:chOff x="821454" y="4772939"/>
              <a:chExt cx="375920" cy="27699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441256-B1B7-C847-A1CE-196ABA3C2233}"/>
                  </a:ext>
                </a:extLst>
              </p:cNvPr>
              <p:cNvSpPr txBox="1"/>
              <p:nvPr/>
            </p:nvSpPr>
            <p:spPr>
              <a:xfrm>
                <a:off x="821454" y="477293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201DCD5-A183-D746-8AA2-C2644D6D09C5}"/>
                  </a:ext>
                </a:extLst>
              </p:cNvPr>
              <p:cNvSpPr/>
              <p:nvPr/>
            </p:nvSpPr>
            <p:spPr>
              <a:xfrm>
                <a:off x="831614" y="4783098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93A1CE-6B01-F840-9AA6-B7E807DA0D49}"/>
                </a:ext>
              </a:extLst>
            </p:cNvPr>
            <p:cNvGrpSpPr/>
            <p:nvPr/>
          </p:nvGrpSpPr>
          <p:grpSpPr>
            <a:xfrm>
              <a:off x="4373410" y="2361197"/>
              <a:ext cx="375920" cy="276999"/>
              <a:chOff x="821454" y="4772939"/>
              <a:chExt cx="375920" cy="27699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8BE1B8-CF1B-E642-A051-68778874A503}"/>
                  </a:ext>
                </a:extLst>
              </p:cNvPr>
              <p:cNvSpPr txBox="1"/>
              <p:nvPr/>
            </p:nvSpPr>
            <p:spPr>
              <a:xfrm>
                <a:off x="821454" y="477293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2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E858170-5AB8-7545-B329-618E687EE867}"/>
                  </a:ext>
                </a:extLst>
              </p:cNvPr>
              <p:cNvSpPr/>
              <p:nvPr/>
            </p:nvSpPr>
            <p:spPr>
              <a:xfrm>
                <a:off x="831614" y="4783098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125672E-5672-E047-A673-31D1FE9A1530}"/>
                </a:ext>
              </a:extLst>
            </p:cNvPr>
            <p:cNvGrpSpPr/>
            <p:nvPr/>
          </p:nvGrpSpPr>
          <p:grpSpPr>
            <a:xfrm>
              <a:off x="4050358" y="3685889"/>
              <a:ext cx="375920" cy="276999"/>
              <a:chOff x="821454" y="4772939"/>
              <a:chExt cx="375920" cy="2769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070C1D-B533-7F44-BC71-97A94B458564}"/>
                  </a:ext>
                </a:extLst>
              </p:cNvPr>
              <p:cNvSpPr txBox="1"/>
              <p:nvPr/>
            </p:nvSpPr>
            <p:spPr>
              <a:xfrm>
                <a:off x="821454" y="477293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8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16509A3-7689-9748-A0D1-51B860ED1286}"/>
                  </a:ext>
                </a:extLst>
              </p:cNvPr>
              <p:cNvSpPr/>
              <p:nvPr/>
            </p:nvSpPr>
            <p:spPr>
              <a:xfrm>
                <a:off x="831614" y="4783098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C6AA7C-B8D3-CA46-8BA1-461F07F707F2}"/>
                </a:ext>
              </a:extLst>
            </p:cNvPr>
            <p:cNvGrpSpPr/>
            <p:nvPr/>
          </p:nvGrpSpPr>
          <p:grpSpPr>
            <a:xfrm>
              <a:off x="2961170" y="3876027"/>
              <a:ext cx="375920" cy="276999"/>
              <a:chOff x="821454" y="4772939"/>
              <a:chExt cx="375920" cy="27699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F1B679-2215-D945-9CE9-89C6863A56D6}"/>
                  </a:ext>
                </a:extLst>
              </p:cNvPr>
              <p:cNvSpPr txBox="1"/>
              <p:nvPr/>
            </p:nvSpPr>
            <p:spPr>
              <a:xfrm>
                <a:off x="821454" y="4772939"/>
                <a:ext cx="375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9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7A5FE7E-0A06-B943-A585-58398062E160}"/>
                  </a:ext>
                </a:extLst>
              </p:cNvPr>
              <p:cNvSpPr/>
              <p:nvPr/>
            </p:nvSpPr>
            <p:spPr>
              <a:xfrm>
                <a:off x="831614" y="4783098"/>
                <a:ext cx="228600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9F745-23CB-DB46-AEE0-C742E147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A572F8-2322-9D4A-994F-6FAE6646ED98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6/14</a:t>
            </a:r>
          </a:p>
        </p:txBody>
      </p:sp>
    </p:spTree>
    <p:extLst>
      <p:ext uri="{BB962C8B-B14F-4D97-AF65-F5344CB8AC3E}">
        <p14:creationId xmlns:p14="http://schemas.microsoft.com/office/powerpoint/2010/main" val="313688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5CA-F357-694A-A76B-A6933031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Metrics: Tool Development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36E364-53D1-324B-BFA9-7C37FAE78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915" y="2323307"/>
            <a:ext cx="2396555" cy="2523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GTFS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APC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A91D8-7297-814A-B0E9-84B3339FB32C}"/>
              </a:ext>
            </a:extLst>
          </p:cNvPr>
          <p:cNvSpPr txBox="1"/>
          <p:nvPr/>
        </p:nvSpPr>
        <p:spPr>
          <a:xfrm>
            <a:off x="1961814" y="1778571"/>
            <a:ext cx="19870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4299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Sources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1B063E-D434-9949-AA37-5DF88F4BF372}"/>
              </a:ext>
            </a:extLst>
          </p:cNvPr>
          <p:cNvGrpSpPr/>
          <p:nvPr/>
        </p:nvGrpSpPr>
        <p:grpSpPr>
          <a:xfrm>
            <a:off x="7396626" y="1613407"/>
            <a:ext cx="3115659" cy="4879468"/>
            <a:chOff x="6056118" y="1606883"/>
            <a:chExt cx="3498158" cy="4879468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C9CA198D-6B50-C04B-A1B4-2A03EAC593AD}"/>
                </a:ext>
              </a:extLst>
            </p:cNvPr>
            <p:cNvSpPr txBox="1">
              <a:spLocks/>
            </p:cNvSpPr>
            <p:nvPr/>
          </p:nvSpPr>
          <p:spPr>
            <a:xfrm>
              <a:off x="6575852" y="2202934"/>
              <a:ext cx="2978424" cy="42834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 Speed</a:t>
              </a:r>
            </a:p>
            <a:p>
              <a:pPr marL="0" indent="0">
                <a:buFont typeface="Arial"/>
                <a:buNone/>
              </a:pP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Ridership</a:t>
              </a:r>
            </a:p>
            <a:p>
              <a:pPr marL="0" indent="0">
                <a:buFont typeface="Arial"/>
                <a:buNone/>
              </a:pP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Occupancy</a:t>
              </a:r>
            </a:p>
            <a:p>
              <a:pPr marL="0" indent="0">
                <a:buFont typeface="Arial"/>
                <a:buNone/>
              </a:pP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Dwell Time</a:t>
              </a:r>
            </a:p>
            <a:p>
              <a:pPr marL="0" indent="0">
                <a:buFont typeface="Arial"/>
                <a:buNone/>
              </a:pP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Font typeface="Arial"/>
                <a:buNone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</a:t>
              </a:r>
            </a:p>
            <a:p>
              <a:pPr marL="0" indent="0">
                <a:buFont typeface="Arial"/>
                <a:buNone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Volume-to-Capacity Ratio</a:t>
              </a:r>
            </a:p>
            <a:p>
              <a:pPr marL="0" indent="0">
                <a:buFont typeface="Arial"/>
                <a:buNone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Reliability</a:t>
              </a:r>
            </a:p>
            <a:p>
              <a:pPr marL="0" indent="0">
                <a:buFont typeface="Arial"/>
                <a:buNone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Service Coverage</a:t>
              </a:r>
            </a:p>
            <a:p>
              <a:pPr marL="0" indent="0">
                <a:buFont typeface="Arial"/>
                <a:buNone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F1383D-F19D-2B40-9A10-0B8BB1F33670}"/>
                </a:ext>
              </a:extLst>
            </p:cNvPr>
            <p:cNvSpPr txBox="1"/>
            <p:nvPr/>
          </p:nvSpPr>
          <p:spPr>
            <a:xfrm>
              <a:off x="6056118" y="1606883"/>
              <a:ext cx="336058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4299C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Measurable Impacts</a:t>
              </a:r>
            </a:p>
            <a:p>
              <a:endParaRPr lang="en-US" sz="2500" b="1" dirty="0">
                <a:solidFill>
                  <a:srgbClr val="4299C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E4C00D-7C74-9C41-83FD-1BB66CA5BF3F}"/>
              </a:ext>
            </a:extLst>
          </p:cNvPr>
          <p:cNvGrpSpPr/>
          <p:nvPr/>
        </p:nvGrpSpPr>
        <p:grpSpPr>
          <a:xfrm>
            <a:off x="3708224" y="2363604"/>
            <a:ext cx="3957261" cy="2443290"/>
            <a:chOff x="2558594" y="2237812"/>
            <a:chExt cx="3957261" cy="24432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F3FC1F-1B2B-294A-B8AF-6BBFC5C0111C}"/>
                </a:ext>
              </a:extLst>
            </p:cNvPr>
            <p:cNvSpPr/>
            <p:nvPr/>
          </p:nvSpPr>
          <p:spPr>
            <a:xfrm>
              <a:off x="3373722" y="2237812"/>
              <a:ext cx="2396555" cy="2443290"/>
            </a:xfrm>
            <a:prstGeom prst="ellipse">
              <a:avLst/>
            </a:prstGeom>
            <a:solidFill>
              <a:srgbClr val="4299C5">
                <a:alpha val="8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Automated Analysis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4D4C7D2C-FAFE-9944-B628-0CBC69316782}"/>
                </a:ext>
              </a:extLst>
            </p:cNvPr>
            <p:cNvSpPr/>
            <p:nvPr/>
          </p:nvSpPr>
          <p:spPr>
            <a:xfrm>
              <a:off x="2558594" y="3096391"/>
              <a:ext cx="542530" cy="631420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74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40EE6860-46F0-3D44-AF4F-B1CD37E257D9}"/>
                </a:ext>
              </a:extLst>
            </p:cNvPr>
            <p:cNvSpPr/>
            <p:nvPr/>
          </p:nvSpPr>
          <p:spPr>
            <a:xfrm>
              <a:off x="5973325" y="3113290"/>
              <a:ext cx="542530" cy="631420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74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1E1F0C-2988-DC41-8CFC-BA16427B22A0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7/14</a:t>
            </a:r>
          </a:p>
        </p:txBody>
      </p:sp>
    </p:spTree>
    <p:extLst>
      <p:ext uri="{BB962C8B-B14F-4D97-AF65-F5344CB8AC3E}">
        <p14:creationId xmlns:p14="http://schemas.microsoft.com/office/powerpoint/2010/main" val="99823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91E8-3206-5541-BB12-17FA9403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Metrics: Transit Speed on Corridors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2AC5005-D879-6344-8FB2-96506F28A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562" y="1587975"/>
            <a:ext cx="5384800" cy="4351338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estimated using AVL data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points (location &amp; time stamp) for all buses 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speed through the corridor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time stamps over distance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is corridor length covered by bus trajectory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C6BB1E-4A3B-BC46-9620-9BA56E2CD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5561" y="1587975"/>
            <a:ext cx="5794513" cy="4351338"/>
          </a:xfrm>
        </p:spPr>
        <p:txBody>
          <a:bodyPr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points are provided every 1-2 minutes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may not be representative of the entire corridor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routes cover different corridor segments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Dwell times are included in travel time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A83480-3F0A-F845-96E0-07B15E5A8CEA}"/>
              </a:ext>
            </a:extLst>
          </p:cNvPr>
          <p:cNvGrpSpPr/>
          <p:nvPr/>
        </p:nvGrpSpPr>
        <p:grpSpPr>
          <a:xfrm>
            <a:off x="2195886" y="4572487"/>
            <a:ext cx="8910320" cy="1880176"/>
            <a:chOff x="274320" y="4771270"/>
            <a:chExt cx="8910320" cy="18801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58CA15-A628-1742-B442-48154C9E3109}"/>
                </a:ext>
              </a:extLst>
            </p:cNvPr>
            <p:cNvSpPr/>
            <p:nvPr/>
          </p:nvSpPr>
          <p:spPr>
            <a:xfrm>
              <a:off x="274320" y="5943917"/>
              <a:ext cx="6207760" cy="364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51D52E-78EC-8E4E-BFDD-1C57ED5D2F89}"/>
                </a:ext>
              </a:extLst>
            </p:cNvPr>
            <p:cNvSpPr/>
            <p:nvPr/>
          </p:nvSpPr>
          <p:spPr>
            <a:xfrm>
              <a:off x="477520" y="5090477"/>
              <a:ext cx="5455920" cy="995680"/>
            </a:xfrm>
            <a:custGeom>
              <a:avLst/>
              <a:gdLst>
                <a:gd name="connsiteX0" fmla="*/ 0 w 5455920"/>
                <a:gd name="connsiteY0" fmla="*/ 0 h 995680"/>
                <a:gd name="connsiteX1" fmla="*/ 883920 w 5455920"/>
                <a:gd name="connsiteY1" fmla="*/ 985520 h 995680"/>
                <a:gd name="connsiteX2" fmla="*/ 4704080 w 5455920"/>
                <a:gd name="connsiteY2" fmla="*/ 995680 h 995680"/>
                <a:gd name="connsiteX3" fmla="*/ 5455920 w 5455920"/>
                <a:gd name="connsiteY3" fmla="*/ 30480 h 995680"/>
                <a:gd name="connsiteX4" fmla="*/ 5455920 w 5455920"/>
                <a:gd name="connsiteY4" fmla="*/ 30480 h 9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5920" h="995680">
                  <a:moveTo>
                    <a:pt x="0" y="0"/>
                  </a:moveTo>
                  <a:lnTo>
                    <a:pt x="883920" y="985520"/>
                  </a:lnTo>
                  <a:lnTo>
                    <a:pt x="4704080" y="995680"/>
                  </a:lnTo>
                  <a:lnTo>
                    <a:pt x="5455920" y="30480"/>
                  </a:lnTo>
                  <a:lnTo>
                    <a:pt x="5455920" y="3048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36ADAE-A128-2E47-9B8F-284D39D4FF8F}"/>
                </a:ext>
              </a:extLst>
            </p:cNvPr>
            <p:cNvSpPr/>
            <p:nvPr/>
          </p:nvSpPr>
          <p:spPr>
            <a:xfrm>
              <a:off x="1991360" y="5984557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6614D4-7473-AB4B-BF74-421D1EE46761}"/>
                </a:ext>
              </a:extLst>
            </p:cNvPr>
            <p:cNvSpPr/>
            <p:nvPr/>
          </p:nvSpPr>
          <p:spPr>
            <a:xfrm>
              <a:off x="3627120" y="5984557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B61478-1D83-DD40-BA05-C2EE7462C17B}"/>
                </a:ext>
              </a:extLst>
            </p:cNvPr>
            <p:cNvSpPr/>
            <p:nvPr/>
          </p:nvSpPr>
          <p:spPr>
            <a:xfrm>
              <a:off x="3088640" y="598455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FD6A90-7F8C-3943-B849-2480EF7EA14F}"/>
                </a:ext>
              </a:extLst>
            </p:cNvPr>
            <p:cNvSpPr/>
            <p:nvPr/>
          </p:nvSpPr>
          <p:spPr>
            <a:xfrm>
              <a:off x="4724400" y="598455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EE444F-7117-2145-9601-5C5E0420BD58}"/>
                </a:ext>
              </a:extLst>
            </p:cNvPr>
            <p:cNvSpPr/>
            <p:nvPr/>
          </p:nvSpPr>
          <p:spPr>
            <a:xfrm>
              <a:off x="1503680" y="598455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2B2D84-C266-634C-96E9-82D27C10EFAB}"/>
                </a:ext>
              </a:extLst>
            </p:cNvPr>
            <p:cNvSpPr/>
            <p:nvPr/>
          </p:nvSpPr>
          <p:spPr>
            <a:xfrm>
              <a:off x="2595880" y="5984557"/>
              <a:ext cx="182880" cy="1828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59612F-9CAA-4744-9002-48027BB782C3}"/>
                </a:ext>
              </a:extLst>
            </p:cNvPr>
            <p:cNvSpPr/>
            <p:nvPr/>
          </p:nvSpPr>
          <p:spPr>
            <a:xfrm>
              <a:off x="5552440" y="5365114"/>
              <a:ext cx="182880" cy="1828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DF146ED-6E52-E745-B029-03ABCFA0C766}"/>
                </a:ext>
              </a:extLst>
            </p:cNvPr>
            <p:cNvCxnSpPr/>
            <p:nvPr/>
          </p:nvCxnSpPr>
          <p:spPr>
            <a:xfrm>
              <a:off x="6858000" y="5030946"/>
              <a:ext cx="386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BFB28D-3A84-6E42-A3FE-D147102AC29A}"/>
                </a:ext>
              </a:extLst>
            </p:cNvPr>
            <p:cNvCxnSpPr/>
            <p:nvPr/>
          </p:nvCxnSpPr>
          <p:spPr>
            <a:xfrm>
              <a:off x="6858000" y="5304631"/>
              <a:ext cx="386080" cy="10160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139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5A9EEE-EAEA-8D4C-81AF-4DFC50A5235F}"/>
                </a:ext>
              </a:extLst>
            </p:cNvPr>
            <p:cNvSpPr/>
            <p:nvPr/>
          </p:nvSpPr>
          <p:spPr>
            <a:xfrm>
              <a:off x="6913880" y="5548788"/>
              <a:ext cx="182880" cy="1828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EE3F3F-E148-F448-8BEE-86366937A63D}"/>
                </a:ext>
              </a:extLst>
            </p:cNvPr>
            <p:cNvSpPr txBox="1"/>
            <p:nvPr/>
          </p:nvSpPr>
          <p:spPr>
            <a:xfrm>
              <a:off x="7310120" y="4897120"/>
              <a:ext cx="18745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Bus Route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Corridor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GPS points Bus 1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GPS points Bus 2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GPS points Bus 3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37FA250F-EF5A-6D40-93E3-551DEE8899EC}"/>
                </a:ext>
              </a:extLst>
            </p:cNvPr>
            <p:cNvSpPr/>
            <p:nvPr/>
          </p:nvSpPr>
          <p:spPr>
            <a:xfrm rot="5400000">
              <a:off x="2979420" y="3701731"/>
              <a:ext cx="416560" cy="3256280"/>
            </a:xfrm>
            <a:prstGeom prst="leftBrace">
              <a:avLst>
                <a:gd name="adj1" fmla="val 40040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BFF010-A5AD-B94F-B496-B266FCA3C55D}"/>
                </a:ext>
              </a:extLst>
            </p:cNvPr>
            <p:cNvSpPr/>
            <p:nvPr/>
          </p:nvSpPr>
          <p:spPr>
            <a:xfrm>
              <a:off x="6903720" y="5852477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8EFF3C-602C-8546-BA70-3FB050098DC1}"/>
                </a:ext>
              </a:extLst>
            </p:cNvPr>
            <p:cNvSpPr/>
            <p:nvPr/>
          </p:nvSpPr>
          <p:spPr>
            <a:xfrm>
              <a:off x="6903720" y="6125845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B7CEC7FC-3B0E-9949-BA8D-6C013C3F5C90}"/>
                </a:ext>
              </a:extLst>
            </p:cNvPr>
            <p:cNvSpPr/>
            <p:nvPr/>
          </p:nvSpPr>
          <p:spPr>
            <a:xfrm rot="5400000">
              <a:off x="2717720" y="4893388"/>
              <a:ext cx="304960" cy="1635760"/>
            </a:xfrm>
            <a:prstGeom prst="leftBrace">
              <a:avLst>
                <a:gd name="adj1" fmla="val 40040"/>
                <a:gd name="adj2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FA44BE-6AC2-1B4D-8F8D-D8CD842B9C77}"/>
                </a:ext>
              </a:extLst>
            </p:cNvPr>
            <p:cNvSpPr txBox="1"/>
            <p:nvPr/>
          </p:nvSpPr>
          <p:spPr>
            <a:xfrm>
              <a:off x="2278380" y="4771270"/>
              <a:ext cx="219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 for Bus 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308AA40-CA91-F448-8E6B-A6123E1FFD32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8/14</a:t>
            </a:r>
          </a:p>
        </p:txBody>
      </p:sp>
    </p:spTree>
    <p:extLst>
      <p:ext uri="{BB962C8B-B14F-4D97-AF65-F5344CB8AC3E}">
        <p14:creationId xmlns:p14="http://schemas.microsoft.com/office/powerpoint/2010/main" val="306103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583A-00DC-CA46-8A6F-46440C33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Metrics: Transit Speed on Corridors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E784C-16C8-924F-A9F6-0A56F6A90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0"/>
          <a:stretch/>
        </p:blipFill>
        <p:spPr>
          <a:xfrm>
            <a:off x="7488405" y="1355745"/>
            <a:ext cx="4044684" cy="32377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3BDAC3D-555F-444C-ADE7-5F92ACB4C45D}"/>
              </a:ext>
            </a:extLst>
          </p:cNvPr>
          <p:cNvGrpSpPr/>
          <p:nvPr/>
        </p:nvGrpSpPr>
        <p:grpSpPr>
          <a:xfrm>
            <a:off x="1603513" y="1340226"/>
            <a:ext cx="4974101" cy="1482349"/>
            <a:chOff x="0" y="1180993"/>
            <a:chExt cx="4974101" cy="14823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11F4C5-4180-B04C-B79D-F20A7D564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80993"/>
              <a:ext cx="3487213" cy="3200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8F8176-75E5-C345-AD29-48F9DFC20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9202" y="1827324"/>
              <a:ext cx="1664899" cy="3778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EE3D2D-1872-7A45-8309-2115527AF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37" y="1561552"/>
              <a:ext cx="1202251" cy="9956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3ABBB1-3D6C-1142-AF52-521FD3A44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7724" y="1555733"/>
              <a:ext cx="1776004" cy="1107609"/>
            </a:xfrm>
            <a:prstGeom prst="rect">
              <a:avLst/>
            </a:prstGeom>
          </p:spPr>
        </p:pic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7671CDA2-74FB-F641-BACD-B230D721EC3A}"/>
              </a:ext>
            </a:extLst>
          </p:cNvPr>
          <p:cNvSpPr/>
          <p:nvPr/>
        </p:nvSpPr>
        <p:spPr>
          <a:xfrm rot="5400000">
            <a:off x="1828006" y="1802096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D81BB-65CB-9942-9297-60AB5540587F}"/>
              </a:ext>
            </a:extLst>
          </p:cNvPr>
          <p:cNvSpPr txBox="1"/>
          <p:nvPr/>
        </p:nvSpPr>
        <p:spPr>
          <a:xfrm>
            <a:off x="350104" y="1284415"/>
            <a:ext cx="306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Choose Analysis Type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9C3C551-DD5D-9540-97FA-63F3EF42DE6D}"/>
              </a:ext>
            </a:extLst>
          </p:cNvPr>
          <p:cNvSpPr/>
          <p:nvPr/>
        </p:nvSpPr>
        <p:spPr>
          <a:xfrm rot="5400000">
            <a:off x="4531444" y="1508506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6ADAC-F021-0A43-947B-765101189555}"/>
              </a:ext>
            </a:extLst>
          </p:cNvPr>
          <p:cNvSpPr txBox="1"/>
          <p:nvPr/>
        </p:nvSpPr>
        <p:spPr>
          <a:xfrm>
            <a:off x="4829977" y="1314260"/>
            <a:ext cx="265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Select Dates and Corridor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9AA5FA6-FAD9-D642-ACB8-22260A700957}"/>
              </a:ext>
            </a:extLst>
          </p:cNvPr>
          <p:cNvSpPr/>
          <p:nvPr/>
        </p:nvSpPr>
        <p:spPr>
          <a:xfrm rot="10800000">
            <a:off x="5750718" y="5285458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21A64-3567-7947-B548-D15E6719365D}"/>
              </a:ext>
            </a:extLst>
          </p:cNvPr>
          <p:cNvSpPr txBox="1"/>
          <p:nvPr/>
        </p:nvSpPr>
        <p:spPr>
          <a:xfrm>
            <a:off x="5750718" y="5813779"/>
            <a:ext cx="404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Summarize Transit Speed Estimate by Hour and Direction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F6255AD-4964-7947-819E-E22326265497}"/>
              </a:ext>
            </a:extLst>
          </p:cNvPr>
          <p:cNvSpPr/>
          <p:nvPr/>
        </p:nvSpPr>
        <p:spPr>
          <a:xfrm rot="16200000">
            <a:off x="9544579" y="3829068"/>
            <a:ext cx="538480" cy="5283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ED089-3644-7B44-8F4C-6DFFA783FB18}"/>
              </a:ext>
            </a:extLst>
          </p:cNvPr>
          <p:cNvSpPr txBox="1"/>
          <p:nvPr/>
        </p:nvSpPr>
        <p:spPr>
          <a:xfrm>
            <a:off x="8140314" y="4555397"/>
            <a:ext cx="343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Visualize Transit Routes Serving Corridor for Analysis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991268-69A7-634C-B390-F7ADF7DA80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"/>
          <a:stretch/>
        </p:blipFill>
        <p:spPr>
          <a:xfrm>
            <a:off x="914438" y="2851365"/>
            <a:ext cx="4734449" cy="3670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60AE3F-576C-AF4E-8A39-525A7DFABA62}"/>
              </a:ext>
            </a:extLst>
          </p:cNvPr>
          <p:cNvSpPr txBox="1"/>
          <p:nvPr/>
        </p:nvSpPr>
        <p:spPr>
          <a:xfrm>
            <a:off x="0" y="6505822"/>
            <a:ext cx="93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9/14</a:t>
            </a:r>
          </a:p>
        </p:txBody>
      </p:sp>
    </p:spTree>
    <p:extLst>
      <p:ext uri="{BB962C8B-B14F-4D97-AF65-F5344CB8AC3E}">
        <p14:creationId xmlns:p14="http://schemas.microsoft.com/office/powerpoint/2010/main" val="38556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EDC9127-7024-BF42-8E10-177D218CA6DE}" vid="{F9946D62-434B-9343-995E-E72C9289EF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529</Words>
  <Application>Microsoft Macintosh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Transit Performance and Reliability Evaluation for Arterial Corridors</vt:lpstr>
      <vt:lpstr>Outline</vt:lpstr>
      <vt:lpstr>Background</vt:lpstr>
      <vt:lpstr>Background</vt:lpstr>
      <vt:lpstr>Introduction</vt:lpstr>
      <vt:lpstr>Case Study</vt:lpstr>
      <vt:lpstr>Metrics: Tool Development</vt:lpstr>
      <vt:lpstr>Metrics: Transit Speed on Corridors</vt:lpstr>
      <vt:lpstr>Metrics: Transit Speed on Corridors</vt:lpstr>
      <vt:lpstr>Metrics: Occupancy</vt:lpstr>
      <vt:lpstr>Metrics: Boardings and Alightings</vt:lpstr>
      <vt:lpstr>Metrics: Dwell Time</vt:lpstr>
      <vt:lpstr>Future Work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Zuniga Garcia, Natalia</dc:creator>
  <cp:lastModifiedBy>Zuniga Garcia, Natalia</cp:lastModifiedBy>
  <cp:revision>10</cp:revision>
  <dcterms:created xsi:type="dcterms:W3CDTF">2019-06-04T17:03:56Z</dcterms:created>
  <dcterms:modified xsi:type="dcterms:W3CDTF">2019-06-04T17:35:07Z</dcterms:modified>
</cp:coreProperties>
</file>